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40" r:id="rId5"/>
    <p:sldId id="370" r:id="rId6"/>
    <p:sldId id="436" r:id="rId7"/>
    <p:sldId id="437" r:id="rId8"/>
    <p:sldId id="438" r:id="rId9"/>
    <p:sldId id="439" r:id="rId10"/>
    <p:sldId id="466" r:id="rId11"/>
    <p:sldId id="448" r:id="rId12"/>
    <p:sldId id="467" r:id="rId13"/>
    <p:sldId id="468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72" r:id="rId30"/>
    <p:sldId id="473" r:id="rId31"/>
    <p:sldId id="474" r:id="rId32"/>
    <p:sldId id="456" r:id="rId33"/>
    <p:sldId id="457" r:id="rId34"/>
    <p:sldId id="458" r:id="rId35"/>
    <p:sldId id="459" r:id="rId36"/>
    <p:sldId id="469" r:id="rId37"/>
    <p:sldId id="460" r:id="rId38"/>
    <p:sldId id="461" r:id="rId39"/>
    <p:sldId id="465" r:id="rId40"/>
    <p:sldId id="470" r:id="rId41"/>
    <p:sldId id="462" r:id="rId42"/>
    <p:sldId id="463" r:id="rId43"/>
    <p:sldId id="464" r:id="rId44"/>
    <p:sldId id="471" r:id="rId45"/>
  </p:sldIdLst>
  <p:sldSz cx="9144000" cy="6858000" type="screen4x3"/>
  <p:notesSz cx="6858000" cy="9144000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pos="113">
          <p15:clr>
            <a:srgbClr val="A4A3A4"/>
          </p15:clr>
        </p15:guide>
        <p15:guide id="4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3974">
          <p15:clr>
            <a:srgbClr val="A4A3A4"/>
          </p15:clr>
        </p15:guide>
        <p15:guide id="3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2DB"/>
    <a:srgbClr val="E73440"/>
    <a:srgbClr val="C07000"/>
    <a:srgbClr val="8B8807"/>
    <a:srgbClr val="1BA12B"/>
    <a:srgbClr val="7E7D76"/>
    <a:srgbClr val="706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9818" autoAdjust="0"/>
  </p:normalViewPr>
  <p:slideViewPr>
    <p:cSldViewPr showGuides="1">
      <p:cViewPr varScale="1">
        <p:scale>
          <a:sx n="67" d="100"/>
          <a:sy n="67" d="100"/>
        </p:scale>
        <p:origin x="1340" y="60"/>
      </p:cViewPr>
      <p:guideLst>
        <p:guide orient="horz" pos="572"/>
        <p:guide orient="horz" pos="4065"/>
        <p:guide pos="113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3336" y="-222"/>
      </p:cViewPr>
      <p:guideLst>
        <p:guide orient="horz" pos="2880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999580FB-A1A7-4BFA-8980-0CB90ED5CC13}" type="datetimeFigureOut">
              <a:rPr lang="en-US" sz="800" smtClean="0"/>
              <a:pPr algn="l"/>
              <a:t>7/27/2019</a:t>
            </a:fld>
            <a:endParaRPr lang="en-US" sz="8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310C-11CC-44CF-B61D-C36BD5A4E9FA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/>
              <a:t>Copyright 2013 FUJITSU</a:t>
            </a:r>
          </a:p>
        </p:txBody>
      </p:sp>
      <p:pic>
        <p:nvPicPr>
          <p:cNvPr id="6" name="Picture 2" descr="SD_INTERNAL USE ONLY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21651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idx="1"/>
          </p:nvPr>
        </p:nvSpPr>
        <p:spPr>
          <a:xfrm>
            <a:off x="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fld id="{9AF53C10-58A7-45D0-B2D2-D1576F087AB5}" type="datetimeFigureOut">
              <a:rPr lang="en-US" noProof="0" smtClean="0"/>
              <a:pPr/>
              <a:t>7/27/2019</a:t>
            </a:fld>
            <a:endParaRPr lang="en-US" noProof="0"/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390600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endParaRPr lang="en-US" noProof="0"/>
          </a:p>
        </p:txBody>
      </p:sp>
      <p:sp>
        <p:nvSpPr>
          <p:cNvPr id="16" name="Slide Image Placeholder 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5"/>
          </p:nvPr>
        </p:nvSpPr>
        <p:spPr>
          <a:xfrm>
            <a:off x="3904413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12BC81D3-C59B-4C63-B840-07ACB8BAB3C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4"/>
          </p:nvPr>
        </p:nvSpPr>
        <p:spPr>
          <a:xfrm>
            <a:off x="0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en-US" noProof="0"/>
              <a:t>Copyright 2013 FUJITSU</a:t>
            </a:r>
          </a:p>
        </p:txBody>
      </p:sp>
      <p:sp>
        <p:nvSpPr>
          <p:cNvPr id="30" name="Notes Placeholder 29"/>
          <p:cNvSpPr>
            <a:spLocks noGrp="1"/>
          </p:cNvSpPr>
          <p:nvPr>
            <p:ph type="body" sz="quarter" idx="3"/>
          </p:nvPr>
        </p:nvSpPr>
        <p:spPr>
          <a:xfrm>
            <a:off x="549275" y="4572000"/>
            <a:ext cx="575945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026" name="Picture 2" descr="SD_INTERNAL USE ONL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42507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2563" indent="-182563" algn="l" defTabSz="914400" rtl="0" eaLnBrk="1" latinLnBrk="0" hangingPunct="1">
      <a:spcBef>
        <a:spcPts val="516"/>
      </a:spcBef>
      <a:spcAft>
        <a:spcPts val="288"/>
      </a:spcAft>
      <a:buClr>
        <a:schemeClr val="accent2"/>
      </a:buClr>
      <a:buFont typeface="Wingdings" pitchFamily="2" charset="2"/>
      <a:buChar char="n"/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58775" indent="-176213" algn="l" defTabSz="914400" rtl="0" eaLnBrk="1" latinLnBrk="0" hangingPunct="1">
      <a:spcAft>
        <a:spcPts val="288"/>
      </a:spcAft>
      <a:buClr>
        <a:schemeClr val="tx2"/>
      </a:buClr>
      <a:buFont typeface="Wingdings" pitchFamily="2" charset="2"/>
      <a:buChar char="n"/>
      <a:defRPr sz="1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49263" indent="-90488" algn="l" defTabSz="914400" rtl="0" eaLnBrk="1" latinLnBrk="0" hangingPunct="1">
      <a:spcBef>
        <a:spcPts val="432"/>
      </a:spcBef>
      <a:spcAft>
        <a:spcPts val="24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41338" indent="-92075" algn="l" defTabSz="914400" rtl="0" eaLnBrk="1" latinLnBrk="0" hangingPunct="1">
      <a:spcBef>
        <a:spcPts val="384"/>
      </a:spcBef>
      <a:spcAft>
        <a:spcPts val="216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25475" indent="-84138" algn="l" defTabSz="914400" rtl="0" eaLnBrk="1" latinLnBrk="0" hangingPunct="1">
      <a:spcBef>
        <a:spcPts val="336"/>
      </a:spcBef>
      <a:spcAft>
        <a:spcPts val="192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0</a:t>
            </a:fld>
            <a:endParaRPr lang="en-GB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2013 FUJITSU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72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2012 Fujitsu Consulting India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52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0" y="0"/>
            <a:ext cx="9144000" cy="4852988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1" y="1738800"/>
            <a:ext cx="8496149" cy="14700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>
                <a:solidFill>
                  <a:srgbClr val="FFFFFF"/>
                </a:solidFill>
                <a:latin typeface="Arial"/>
              </a:rPr>
              <a:t>Titelmasterformat durch Klicken bearbeiten</a:t>
            </a: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8" y="4579199"/>
            <a:ext cx="8496151" cy="17855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323850" y="1773238"/>
            <a:ext cx="8496300" cy="23038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581524"/>
            <a:ext cx="8496300" cy="180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6" name="Rechteck 45"/>
          <p:cNvSpPr/>
          <p:nvPr userDrawn="1"/>
        </p:nvSpPr>
        <p:spPr>
          <a:xfrm>
            <a:off x="4355976" y="6669360"/>
            <a:ext cx="360040" cy="188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6448425"/>
            <a:ext cx="9144000" cy="200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908050"/>
            <a:ext cx="4248596" cy="5545138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836612"/>
            <a:ext cx="424859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179388" y="908050"/>
            <a:ext cx="4248596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8" y="836613"/>
            <a:ext cx="43206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3" y="908050"/>
            <a:ext cx="2736429" cy="5545138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179388" y="836612"/>
            <a:ext cx="5832772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8" y="908050"/>
            <a:ext cx="2736429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131839" y="836613"/>
            <a:ext cx="5832773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908050"/>
            <a:ext cx="5832474" cy="5545137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836640"/>
            <a:ext cx="2736850" cy="56165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9" y="908050"/>
            <a:ext cx="5832474" cy="554513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4" y="836640"/>
            <a:ext cx="2736850" cy="56165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179388" y="3789040"/>
            <a:ext cx="8785225" cy="266414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7" y="836613"/>
            <a:ext cx="8785225" cy="273640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179388" y="908050"/>
            <a:ext cx="8785225" cy="2664965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3717040"/>
            <a:ext cx="8785225" cy="27361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179388" y="1628800"/>
            <a:ext cx="8785225" cy="4824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1628775"/>
            <a:ext cx="42481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644008" y="1628775"/>
            <a:ext cx="432060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9" name="Rectangle: Top Corners Rounded 8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913188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323850" y="2133470"/>
            <a:ext cx="8496300" cy="10074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323850" y="3716338"/>
            <a:ext cx="8496300" cy="273685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n"/>
              <a:defRPr sz="2400"/>
            </a:lvl1pPr>
            <a:lvl2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2pPr>
            <a:lvl3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3pPr>
            <a:lvl4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4pPr>
            <a:lvl5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9" y="1628775"/>
            <a:ext cx="280843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628775"/>
            <a:ext cx="280843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228307" y="1628775"/>
            <a:ext cx="273630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10" name="Rectangle: Top Corners Rounded 9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5" name="Rectangle: Top Corners Rounded 4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179388" y="1700213"/>
            <a:ext cx="8785226" cy="4752974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700212"/>
            <a:ext cx="4248598" cy="4752975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179388" y="1700213"/>
            <a:ext cx="4248598" cy="475297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7" y="1700213"/>
            <a:ext cx="4248596" cy="475297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179388" y="1628800"/>
            <a:ext cx="4248596" cy="4824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179388" y="1700213"/>
            <a:ext cx="4248596" cy="475297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643438" y="1628775"/>
            <a:ext cx="432117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3" y="1700212"/>
            <a:ext cx="2736429" cy="4752975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1628775"/>
            <a:ext cx="5832772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8" y="1700212"/>
            <a:ext cx="2736429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132138" y="1628775"/>
            <a:ext cx="583247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700212"/>
            <a:ext cx="5832474" cy="4752975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1628775"/>
            <a:ext cx="27368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9" y="1700212"/>
            <a:ext cx="5832474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4" y="1628775"/>
            <a:ext cx="27368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9" name="Rectangle: Top Corners Rounded 8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913188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323850" y="2133600"/>
            <a:ext cx="8496300" cy="10073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323850" y="3716338"/>
            <a:ext cx="8496300" cy="2736850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179388" y="4149080"/>
            <a:ext cx="8785225" cy="230410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1628775"/>
            <a:ext cx="8785225" cy="23050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179388" y="1700212"/>
            <a:ext cx="8785225" cy="2232843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4077090"/>
            <a:ext cx="8785225" cy="237609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87" y="836612"/>
            <a:ext cx="878522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Rectangle: Top Corners Rounded 2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179388" y="836612"/>
            <a:ext cx="424859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8" y="836613"/>
            <a:ext cx="43206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836612"/>
            <a:ext cx="280843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836613"/>
            <a:ext cx="280843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228308" y="836614"/>
            <a:ext cx="27363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: Top Corners Rounded 3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179388" y="908720"/>
            <a:ext cx="8785226" cy="5544468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908720"/>
            <a:ext cx="4248598" cy="5544468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179388" y="908720"/>
            <a:ext cx="4248598" cy="554446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gray">
          <a:xfrm>
            <a:off x="0" y="0"/>
            <a:ext cx="9144000" cy="1073150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179388" y="0"/>
            <a:ext cx="7858800" cy="6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4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6632575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/>
          </a:p>
        </p:txBody>
      </p:sp>
      <p:pic>
        <p:nvPicPr>
          <p:cNvPr id="37" name="Picture 5" descr="SD_INTERNAL USE ONLY2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gray">
          <a:xfrm>
            <a:off x="192088" y="6664325"/>
            <a:ext cx="1579562" cy="188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 bwMode="gray">
          <a:xfrm>
            <a:off x="4302000" y="6652800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 bwMode="gray">
          <a:xfrm>
            <a:off x="179512" y="836613"/>
            <a:ext cx="8784976" cy="5616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4933463" y="6653225"/>
            <a:ext cx="40248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Copyright 2011 FUJITSU</a:t>
            </a:r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38" cstate="print"/>
          <a:srcRect b="22033"/>
          <a:stretch>
            <a:fillRect/>
          </a:stretch>
        </p:blipFill>
        <p:spPr bwMode="auto">
          <a:xfrm>
            <a:off x="7936770" y="186077"/>
            <a:ext cx="1037913" cy="40447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60" r:id="rId4"/>
    <p:sldLayoutId id="2147483662" r:id="rId5"/>
    <p:sldLayoutId id="2147483656" r:id="rId6"/>
    <p:sldLayoutId id="2147483654" r:id="rId7"/>
    <p:sldLayoutId id="2147483650" r:id="rId8"/>
    <p:sldLayoutId id="2147483667" r:id="rId9"/>
    <p:sldLayoutId id="2147483652" r:id="rId10"/>
    <p:sldLayoutId id="2147483665" r:id="rId11"/>
    <p:sldLayoutId id="2147483658" r:id="rId12"/>
    <p:sldLayoutId id="2147483666" r:id="rId13"/>
    <p:sldLayoutId id="2147483686" r:id="rId14"/>
    <p:sldLayoutId id="2147483687" r:id="rId15"/>
    <p:sldLayoutId id="2147483657" r:id="rId16"/>
    <p:sldLayoutId id="2147483661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85" r:id="rId28"/>
    <p:sldLayoutId id="2147483684" r:id="rId29"/>
    <p:sldLayoutId id="2147483678" r:id="rId30"/>
    <p:sldLayoutId id="2147483679" r:id="rId31"/>
    <p:sldLayoutId id="2147483659" r:id="rId32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32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5062614/how-to-decide-when-to-use-nodejs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nodejs.org/jsconf2010.pdf" TargetMode="External"/><Relationship Id="rId4" Type="http://schemas.openxmlformats.org/officeDocument/2006/relationships/hyperlink" Target="http://code.google.com/p/node-js-vs-apache-php-benchmark/wiki/Test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yent/node/wiki/Projects,-Applications,-and-Companies-Using-Nod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br>
              <a:rPr lang="en-US" dirty="0">
                <a:latin typeface="Fujitsu Sans" pitchFamily="34" charset="0"/>
              </a:rPr>
            </a:br>
            <a:r>
              <a:rPr lang="en-US" dirty="0">
                <a:latin typeface="Fujitsu Sans" pitchFamily="34" charset="0"/>
              </a:rPr>
              <a:t> </a:t>
            </a:r>
            <a:r>
              <a:rPr lang="en-US" dirty="0" err="1">
                <a:latin typeface="Fujitsu Sans" pitchFamily="34" charset="0"/>
              </a:rPr>
              <a:t>NodeJS</a:t>
            </a:r>
            <a:endParaRPr lang="en-US" dirty="0">
              <a:latin typeface="Fujitsu 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>
                <a:latin typeface="Fujitsu Sans" pitchFamily="34" charset="0"/>
              </a:rPr>
              <a:t>Amarjeet Singh</a:t>
            </a:r>
          </a:p>
        </p:txBody>
      </p:sp>
      <p:pic>
        <p:nvPicPr>
          <p:cNvPr id="4" name="Picture 3" descr="D:\Users\FFMOWICK\AppData\Local\Microsoft\Windows\Temporary Internet Files\Content.Outlook\OV0261XU\Globe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4824536"/>
            <a:ext cx="1872208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Single Threaded but highly Scalable </a:t>
            </a:r>
            <a:r>
              <a:rPr lang="en-US" dirty="0"/>
              <a:t>- Node.js uses a single threaded model with event looping. Event mechanism helps server to respond in a non-blocking ways and makes server highly scalable as opposed to traditional servers which create limited threads to handle requests. Node.js uses a single threaded program and same program can services much larger number of requests than traditional server like Apache HTTP Server. </a:t>
            </a:r>
          </a:p>
          <a:p>
            <a:endParaRPr lang="en-US" dirty="0"/>
          </a:p>
          <a:p>
            <a:r>
              <a:rPr lang="en-US" b="1" dirty="0"/>
              <a:t>No Buffering </a:t>
            </a:r>
            <a:r>
              <a:rPr lang="en-US" dirty="0"/>
              <a:t>- Node.js applications never buffer any data. These applications simply output the data in chunks.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46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Node.js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an </a:t>
            </a:r>
            <a:r>
              <a:rPr lang="en-US" sz="2000" b="1" dirty="0"/>
              <a:t>HTTP server</a:t>
            </a:r>
            <a:r>
              <a:rPr lang="en-US" sz="2000" dirty="0"/>
              <a:t> and print ‘</a:t>
            </a:r>
            <a:r>
              <a:rPr lang="en-US" sz="2000" i="1" dirty="0"/>
              <a:t>hello world</a:t>
            </a:r>
            <a:r>
              <a:rPr lang="en-US" sz="2000" dirty="0"/>
              <a:t>’ on the browser in just 4 lines of JavaScript.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TCP server </a:t>
            </a:r>
            <a:r>
              <a:rPr lang="en-US" sz="2000" dirty="0"/>
              <a:t>similar to HTTP server, in just 4 lines of JavaScript.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DNS server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Static File Server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Web</a:t>
            </a:r>
            <a:r>
              <a:rPr lang="en-US" sz="2000" dirty="0"/>
              <a:t> </a:t>
            </a:r>
            <a:r>
              <a:rPr lang="en-US" sz="2000" b="1" dirty="0"/>
              <a:t>Chat Application</a:t>
            </a:r>
            <a:r>
              <a:rPr lang="en-US" sz="2000" dirty="0"/>
              <a:t> like </a:t>
            </a:r>
            <a:r>
              <a:rPr lang="en-US" sz="2000" dirty="0" err="1"/>
              <a:t>GTalk</a:t>
            </a:r>
            <a:r>
              <a:rPr lang="en-US" sz="2000" dirty="0"/>
              <a:t> in the browser.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Node.js can also be used for creating online games, collaboration tools or anything which sends updates to the user in real-time.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3652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517984" cy="56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37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17337"/>
            <a:ext cx="7381735" cy="52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62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5" y="1484784"/>
            <a:ext cx="6084168" cy="45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816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46457"/>
            <a:ext cx="6396345" cy="47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8101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0" y="894837"/>
            <a:ext cx="7380560" cy="55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84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5652120" cy="4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35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94838"/>
            <a:ext cx="6228184" cy="46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709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6" y="1052736"/>
            <a:ext cx="6588224" cy="49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21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95536" y="3573016"/>
            <a:ext cx="8496300" cy="1010146"/>
          </a:xfrm>
        </p:spPr>
        <p:txBody>
          <a:bodyPr/>
          <a:lstStyle/>
          <a:p>
            <a:pPr indent="-304800">
              <a:buClr>
                <a:srgbClr val="87867E"/>
              </a:buClr>
            </a:pPr>
            <a:r>
              <a:rPr lang="en-US" altLang="ja-JP" sz="5400" dirty="0">
                <a:ea typeface="MS UI Gothic" pitchFamily="50" charset="-128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54548227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2" y="1196752"/>
            <a:ext cx="6048672" cy="45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98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78070"/>
            <a:ext cx="7068472" cy="5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397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2" y="894838"/>
            <a:ext cx="6660232" cy="49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7066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6492363" cy="4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89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24306"/>
            <a:ext cx="6876256" cy="5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003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0" y="1340768"/>
            <a:ext cx="6516216" cy="48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383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06971" y="1784696"/>
            <a:ext cx="6445349" cy="416458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Request Response Model, Multithreaded request respons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6780101" cy="46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86566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3501" y="1745333"/>
            <a:ext cx="7200925" cy="46806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NodeJS-Single-Thread-Event-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4" y="908720"/>
            <a:ext cx="7620229" cy="571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7757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public class </a:t>
            </a:r>
            <a:r>
              <a:rPr lang="en-IN" dirty="0" err="1"/>
              <a:t>EventLoop</a:t>
            </a:r>
            <a:r>
              <a:rPr lang="en-IN" dirty="0"/>
              <a:t> {</a:t>
            </a:r>
          </a:p>
          <a:p>
            <a:r>
              <a:rPr lang="en-IN" dirty="0"/>
              <a:t> while(true)</a:t>
            </a:r>
          </a:p>
          <a:p>
            <a:r>
              <a:rPr lang="en-IN" dirty="0"/>
              <a:t>{ </a:t>
            </a:r>
          </a:p>
          <a:p>
            <a:r>
              <a:rPr lang="en-IN" dirty="0"/>
              <a:t>if(Event Queue receives a JavaScript Function Call){</a:t>
            </a:r>
          </a:p>
          <a:p>
            <a:r>
              <a:rPr lang="en-IN" dirty="0"/>
              <a:t> </a:t>
            </a:r>
            <a:r>
              <a:rPr lang="en-IN" dirty="0" err="1"/>
              <a:t>ClientRequest</a:t>
            </a:r>
            <a:r>
              <a:rPr lang="en-IN" dirty="0"/>
              <a:t> request = </a:t>
            </a:r>
            <a:r>
              <a:rPr lang="en-IN" dirty="0" err="1"/>
              <a:t>EventQueue.getClientRequest</a:t>
            </a:r>
            <a:r>
              <a:rPr lang="en-IN" dirty="0"/>
              <a:t>();</a:t>
            </a:r>
          </a:p>
          <a:p>
            <a:endParaRPr lang="en-IN"/>
          </a:p>
          <a:p>
            <a:r>
              <a:rPr lang="en-IN"/>
              <a:t> </a:t>
            </a:r>
            <a:r>
              <a:rPr lang="en-IN" dirty="0"/>
              <a:t>If(request requires </a:t>
            </a:r>
            <a:r>
              <a:rPr lang="en-IN" dirty="0" err="1"/>
              <a:t>BlokingIO</a:t>
            </a:r>
            <a:r>
              <a:rPr lang="en-IN" dirty="0"/>
              <a:t> or takes more computation time) Assign request to Thread T1 Else Process and Prepare response } } } </a:t>
            </a:r>
          </a:p>
        </p:txBody>
      </p:sp>
    </p:spTree>
    <p:extLst>
      <p:ext uri="{BB962C8B-B14F-4D97-AF65-F5344CB8AC3E}">
        <p14:creationId xmlns:p14="http://schemas.microsoft.com/office/powerpoint/2010/main" val="116173307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Theory: Non-Blocking I/O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Traditional I/O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result =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db.query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select x from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table_Y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(result);</a:t>
            </a:r>
            <a:r>
              <a:rPr lang="en-US" sz="1800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//wait for result! 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doSomethingWithOutResult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//execution is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blocked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onsolas" pitchFamily="49" charset="0"/>
              </a:rPr>
              <a:t>Non-traditional, Non-blocking I/O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db.query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select x from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table_Y”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,function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(result){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(result);</a:t>
            </a:r>
            <a:r>
              <a:rPr lang="en-US" sz="1800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//wait for result!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});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doSomethingWithOutResult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without any delay!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942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060848"/>
            <a:ext cx="347493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716016" y="3429000"/>
            <a:ext cx="6172200" cy="40687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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462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938" indent="-182563" algn="l" defTabSz="896938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82563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Server-side JavaScript</a:t>
            </a:r>
          </a:p>
        </p:txBody>
      </p:sp>
    </p:spTree>
    <p:extLst>
      <p:ext uri="{BB962C8B-B14F-4D97-AF65-F5344CB8AC3E}">
        <p14:creationId xmlns:p14="http://schemas.microsoft.com/office/powerpoint/2010/main" val="355885179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Example(HTTP Server &amp; TCP Server)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Following code creates an </a:t>
            </a:r>
            <a:r>
              <a:rPr lang="en-US" sz="2000" b="1" dirty="0"/>
              <a:t>HTTP</a:t>
            </a:r>
            <a:r>
              <a:rPr lang="en-US" sz="2000" dirty="0"/>
              <a:t> Server and prints ‘</a:t>
            </a:r>
            <a:r>
              <a:rPr lang="en-US" sz="2000" i="1" dirty="0"/>
              <a:t>Hello World</a:t>
            </a:r>
            <a:r>
              <a:rPr lang="en-US" sz="2000" dirty="0"/>
              <a:t>’ on the browser: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http = require('http');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http.createServer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req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, res) {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res.writeHead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(200, {'Content-Type': 'text/plain'});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res.end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('Hello World\n'); }).listen(5000, "127.0.0.1");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000" dirty="0"/>
              <a:t>Here is an example of a simple </a:t>
            </a:r>
            <a:r>
              <a:rPr lang="en-US" sz="2000" b="1" dirty="0"/>
              <a:t>TCP</a:t>
            </a:r>
            <a:r>
              <a:rPr lang="en-US" sz="2000" dirty="0"/>
              <a:t> server which listens on port 6000 and echoes whatever you send it: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Consolas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net = require('net');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net.createServer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(socket) {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socket.write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("Echo server\r\n");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socket.pipe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(socket); }).listen(6000, "127.0.0.1");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453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Node.js heavily relies on </a:t>
            </a:r>
            <a:r>
              <a:rPr lang="en-US" b="1" dirty="0"/>
              <a:t>modules</a:t>
            </a:r>
            <a:r>
              <a:rPr lang="en-US" dirty="0"/>
              <a:t>, in previous examples </a:t>
            </a:r>
            <a:r>
              <a:rPr lang="en-US" b="1" dirty="0"/>
              <a:t>require</a:t>
            </a:r>
            <a:r>
              <a:rPr lang="en-US" dirty="0"/>
              <a:t> keyword loaded the http &amp; net modules. </a:t>
            </a:r>
          </a:p>
          <a:p>
            <a:r>
              <a:rPr lang="en-US" dirty="0"/>
              <a:t>Creating a module is easy, just put your JavaScript code in a separate </a:t>
            </a:r>
            <a:r>
              <a:rPr lang="en-US" dirty="0" err="1"/>
              <a:t>js</a:t>
            </a:r>
            <a:r>
              <a:rPr lang="en-US" dirty="0"/>
              <a:t> file and include it in your code by using keyword require, like: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= require(‘./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’);</a:t>
            </a:r>
            <a:endParaRPr lang="en-US" dirty="0"/>
          </a:p>
          <a:p>
            <a:r>
              <a:rPr lang="en-US" dirty="0"/>
              <a:t>Libraries in Node.js are called packages and they can be installed by typing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install 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package_name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//package should be available in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registry @ nmpjs.org</a:t>
            </a:r>
          </a:p>
          <a:p>
            <a:r>
              <a:rPr lang="en-US" b="1" dirty="0"/>
              <a:t>NPM</a:t>
            </a:r>
            <a:r>
              <a:rPr lang="en-US" dirty="0"/>
              <a:t> (Node Package Manager) comes bundled with Node.js installation.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9015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connect to a DB (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mongojs</a:t>
            </a:r>
            <a:r>
              <a:rPr lang="en-US" dirty="0"/>
              <a:t> using </a:t>
            </a:r>
            <a:r>
              <a:rPr lang="en-US" dirty="0" err="1"/>
              <a:t>npm</a:t>
            </a:r>
            <a:r>
              <a:rPr lang="en-US" dirty="0"/>
              <a:t>, a </a:t>
            </a:r>
            <a:r>
              <a:rPr lang="en-US" dirty="0" err="1"/>
              <a:t>mongoDB</a:t>
            </a:r>
            <a:r>
              <a:rPr lang="en-US" dirty="0"/>
              <a:t> driver for Node.js</a:t>
            </a:r>
          </a:p>
          <a:p>
            <a:pPr lvl="1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	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npm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install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r>
              <a:rPr lang="en-US" dirty="0"/>
              <a:t>Code to retrieve all the documents from a collection: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db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= require("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")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.connect("localhost:27017/test", ['test']);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db.test.find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({}, function(err, posts)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if( err || !posts) console.log("No posts found");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else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posts.forEach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 function(post)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console.log(post);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});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5728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0" y="836612"/>
            <a:ext cx="7524328" cy="56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50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Node.js?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Node.js is good for creating streaming based real-time services, web chat applications, static file servers etc.</a:t>
            </a:r>
          </a:p>
          <a:p>
            <a:endParaRPr lang="en-US" dirty="0"/>
          </a:p>
          <a:p>
            <a:r>
              <a:rPr lang="en-US" dirty="0"/>
              <a:t>If you need high level concurrency and not worried about CPU-cycles. </a:t>
            </a:r>
          </a:p>
          <a:p>
            <a:endParaRPr lang="en-US" dirty="0"/>
          </a:p>
          <a:p>
            <a:r>
              <a:rPr lang="en-US" dirty="0"/>
              <a:t>If you are great at writing JavaScript code because then you can use the same language at both the places: server-side and client-side.</a:t>
            </a:r>
          </a:p>
          <a:p>
            <a:endParaRPr lang="en-US" dirty="0"/>
          </a:p>
          <a:p>
            <a:r>
              <a:rPr lang="en-US" dirty="0"/>
              <a:t>More can be found at: </a:t>
            </a:r>
            <a:r>
              <a:rPr lang="en-US" dirty="0">
                <a:hlinkClick r:id="rId2"/>
              </a:rPr>
              <a:t>http://stackoverflow.com/questions/5062614/how-to-decide-when-to-use-nodejs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362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Node.js benchmarks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333" t="10782" r="14667"/>
          <a:stretch>
            <a:fillRect/>
          </a:stretch>
        </p:blipFill>
        <p:spPr bwMode="auto">
          <a:xfrm>
            <a:off x="152400" y="1600200"/>
            <a:ext cx="4191000" cy="289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16667" t="10667" r="20000" b="11111"/>
          <a:stretch>
            <a:fillRect/>
          </a:stretch>
        </p:blipFill>
        <p:spPr bwMode="auto">
          <a:xfrm>
            <a:off x="4191000" y="3276600"/>
            <a:ext cx="4520045" cy="348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24400" y="1524000"/>
            <a:ext cx="3962400" cy="169277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Taken from: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D13B">
                    <a:lumMod val="75000"/>
                  </a:srgbClr>
                </a:solidFill>
                <a:effectLst/>
                <a:uLnTx/>
                <a:uFillTx/>
                <a:latin typeface="Tw Cen MT"/>
                <a:hlinkClick r:id="rId4"/>
              </a:rPr>
              <a:t>http://code.google.com/p/node-js-vs-apache-php-benchmark/wiki/Tests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FD13B">
                  <a:lumMod val="75000"/>
                </a:srgbClr>
              </a:solidFill>
              <a:effectLst/>
              <a:uLnTx/>
              <a:uFillTx/>
              <a:latin typeface="Tw Cen M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A benchmark between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Apache+PHP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and node.js, shows the response time for 1000 concurrent connections making 10,000 requests each, for 5 tests.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3124200" cy="141577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Taken from: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D13B">
                    <a:lumMod val="75000"/>
                  </a:srgbClr>
                </a:solidFill>
                <a:effectLst/>
                <a:uLnTx/>
                <a:uFillTx/>
                <a:latin typeface="Tw Cen MT"/>
                <a:hlinkClick r:id="rId5"/>
              </a:rPr>
              <a:t>http://nodejs.org/jsconf2010.pdf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FD13B">
                  <a:lumMod val="75000"/>
                </a:srgbClr>
              </a:solidFill>
              <a:effectLst/>
              <a:uLnTx/>
              <a:uFillTx/>
              <a:latin typeface="Tw Cen M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The benchmark shows the response time in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milli-secs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for 4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evented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servers.</a:t>
            </a:r>
          </a:p>
        </p:txBody>
      </p:sp>
    </p:spTree>
    <p:extLst>
      <p:ext uri="{BB962C8B-B14F-4D97-AF65-F5344CB8AC3E}">
        <p14:creationId xmlns:p14="http://schemas.microsoft.com/office/powerpoint/2010/main" val="381844008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en-US" altLang="ja-JP" sz="2000" dirty="0"/>
              <a:t>Some examples of applications that you can create with Node.js are 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Real-time multiplayer games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Web-based chat clients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Mashups</a:t>
            </a:r>
            <a:r>
              <a:rPr lang="en-US" dirty="0"/>
              <a:t> that combine data sources from around the web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Single-page browser applications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JSON-based APIs </a:t>
            </a:r>
          </a:p>
        </p:txBody>
      </p:sp>
    </p:spTree>
    <p:extLst>
      <p:ext uri="{BB962C8B-B14F-4D97-AF65-F5344CB8AC3E}">
        <p14:creationId xmlns:p14="http://schemas.microsoft.com/office/powerpoint/2010/main" val="278454855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47506"/>
            <a:ext cx="6840760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317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Node.js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you are doing heavy and CPU intensive calculations on server side, because event-loops are CPU hungry. </a:t>
            </a:r>
          </a:p>
          <a:p>
            <a:endParaRPr lang="en-US" dirty="0"/>
          </a:p>
          <a:p>
            <a:r>
              <a:rPr lang="en-US" dirty="0"/>
              <a:t>Node.js API keeps on changing a lot from one revision to another and there is a very little backward compatibility. Most of the packages are also unstable. Therefore is not yet production ready.</a:t>
            </a:r>
          </a:p>
          <a:p>
            <a:endParaRPr lang="en-US" dirty="0"/>
          </a:p>
          <a:p>
            <a:r>
              <a:rPr lang="en-US" dirty="0"/>
              <a:t>Node.js is a no match for enterprise level application frameworks like Spring(java), </a:t>
            </a:r>
            <a:r>
              <a:rPr lang="en-US" dirty="0" err="1"/>
              <a:t>Django</a:t>
            </a:r>
            <a:r>
              <a:rPr lang="en-US" dirty="0"/>
              <a:t>(python), Symphony(</a:t>
            </a:r>
            <a:r>
              <a:rPr lang="en-US" dirty="0" err="1"/>
              <a:t>php</a:t>
            </a:r>
            <a:r>
              <a:rPr lang="en-US" dirty="0"/>
              <a:t>) etc. Applications written on such platforms are meant to be highly user interactive and involve complex business logic.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0024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Node.js in production?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38" y="1036650"/>
            <a:ext cx="8785225" cy="5616575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Yahoo! </a:t>
            </a:r>
            <a:r>
              <a:rPr lang="en-US" dirty="0"/>
              <a:t>: iPad App </a:t>
            </a:r>
            <a:r>
              <a:rPr lang="en-US" b="1" dirty="0" err="1"/>
              <a:t>Livestand</a:t>
            </a:r>
            <a:r>
              <a:rPr lang="en-US" dirty="0"/>
              <a:t> uses Yahoo! Manhattan framework which is based on Node.js.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LinkedIn </a:t>
            </a:r>
            <a:r>
              <a:rPr lang="en-US" dirty="0"/>
              <a:t>: LinkedIn uses a combination of Node.js and </a:t>
            </a:r>
            <a:r>
              <a:rPr lang="en-US" dirty="0" err="1"/>
              <a:t>MongoDB</a:t>
            </a:r>
            <a:r>
              <a:rPr lang="en-US" dirty="0"/>
              <a:t> for its mobile platform. </a:t>
            </a:r>
            <a:r>
              <a:rPr lang="en-US" dirty="0" err="1"/>
              <a:t>iOS</a:t>
            </a:r>
            <a:r>
              <a:rPr lang="en-US" dirty="0"/>
              <a:t> and Android apps are based on it.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eBay </a:t>
            </a:r>
            <a:r>
              <a:rPr lang="en-US" dirty="0"/>
              <a:t>: Uses Node.js along with ql.io to help application developers in improving eBay’s end user experience.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Dow Jones </a:t>
            </a:r>
            <a:r>
              <a:rPr lang="en-US" dirty="0"/>
              <a:t>: The WSJ Social front-end is written completely in Node.js, using Express.js, and many other modules.</a:t>
            </a:r>
          </a:p>
          <a:p>
            <a:r>
              <a:rPr lang="en-US" dirty="0"/>
              <a:t>Complete list can be found at: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https://github.com/joyent/node/wiki/Projects,-Applications,-and-Companies-Using-Node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358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ahead….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03" y="1556792"/>
            <a:ext cx="8785225" cy="56165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(Confusing) Theory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Examples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couple of weird diagrams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Pics showing unbelievable benchmarks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Cases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960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Core Module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" y="908720"/>
            <a:ext cx="7631621" cy="54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670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47507"/>
            <a:ext cx="6660232" cy="49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7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/>
              <a:t>What is </a:t>
            </a:r>
            <a:r>
              <a:rPr lang="en-US" altLang="ja-JP" sz="2800" dirty="0" err="1"/>
              <a:t>NodeJS</a:t>
            </a:r>
            <a:r>
              <a:rPr lang="en-US" altLang="ja-JP" sz="2800" dirty="0"/>
              <a:t> 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w Cen MT" pitchFamily="34" charset="0"/>
              </a:rPr>
              <a:t>V8 </a:t>
            </a:r>
            <a:r>
              <a:rPr lang="en-US" dirty="0">
                <a:latin typeface="Tw Cen MT" pitchFamily="34" charset="0"/>
              </a:rPr>
              <a:t>is an open source JavaScript engine developed by Google. Its written in C++ and is used in Google Chrome Browser.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Node.js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runs on V8.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was created by </a:t>
            </a: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Ryan Dahl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in 2009.</a:t>
            </a:r>
            <a:endParaRPr lang="en-US" b="1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Latest version </a:t>
            </a:r>
            <a:r>
              <a:rPr lang="en-US">
                <a:latin typeface="Tw Cen MT" pitchFamily="34" charset="0"/>
              </a:rPr>
              <a:t>is </a:t>
            </a:r>
            <a:r>
              <a:rPr lang="en-US" b="1">
                <a:latin typeface="Tw Cen MT" pitchFamily="34" charset="0"/>
              </a:rPr>
              <a:t>1</a:t>
            </a:r>
            <a:r>
              <a:rPr lang="en-US" b="1" dirty="0">
                <a:latin typeface="Tw Cen MT" pitchFamily="34" charset="0"/>
              </a:rPr>
              <a:t>0</a:t>
            </a:r>
            <a:r>
              <a:rPr lang="en-US" b="1">
                <a:latin typeface="Tw Cen MT" pitchFamily="34" charset="0"/>
              </a:rPr>
              <a:t>.1.0</a:t>
            </a:r>
            <a:endParaRPr lang="en-US" b="1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Is </a:t>
            </a: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Open Source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. It runs well on Linux systems, can also run on Windows systems.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provided an event driven architecture and a non blocking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I/O that optimize and scalability. These technology uses for real time application.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used Google JavaScript V8 Engine to Execute Code.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is used by 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Groupon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, SAP , LinkedIn ,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Microsoft,Yahoo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,Walmart ,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Paypal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27444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Basic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38" y="694800"/>
            <a:ext cx="8785225" cy="56165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simple words Node.js is </a:t>
            </a:r>
            <a:r>
              <a:rPr lang="en-US" b="1" dirty="0">
                <a:latin typeface="Tw Cen MT" pitchFamily="34" charset="0"/>
              </a:rPr>
              <a:t>‘server-side JavaScript’</a:t>
            </a:r>
            <a:r>
              <a:rPr lang="en-US" dirty="0">
                <a:latin typeface="Tw Cen MT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</a:t>
            </a:r>
            <a:r>
              <a:rPr lang="en-US" i="1" dirty="0">
                <a:latin typeface="Tw Cen MT" pitchFamily="34" charset="0"/>
              </a:rPr>
              <a:t>not-so-simple</a:t>
            </a:r>
            <a:r>
              <a:rPr lang="en-US" dirty="0">
                <a:latin typeface="Tw Cen MT" pitchFamily="34" charset="0"/>
              </a:rPr>
              <a:t> words Node.js is a high-performance </a:t>
            </a:r>
            <a:r>
              <a:rPr lang="en-US" b="1" dirty="0">
                <a:latin typeface="Tw Cen MT" pitchFamily="34" charset="0"/>
              </a:rPr>
              <a:t>network applications framework</a:t>
            </a:r>
            <a:r>
              <a:rPr lang="en-US" dirty="0">
                <a:latin typeface="Tw Cen MT" pitchFamily="34" charset="0"/>
              </a:rPr>
              <a:t>, well optimized for high concurrent environments.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It’s a </a:t>
            </a:r>
            <a:r>
              <a:rPr lang="en-US" b="1" dirty="0">
                <a:latin typeface="Tw Cen MT" pitchFamily="34" charset="0"/>
              </a:rPr>
              <a:t>command line</a:t>
            </a:r>
            <a:r>
              <a:rPr lang="en-US" dirty="0">
                <a:latin typeface="Tw Cen MT" pitchFamily="34" charset="0"/>
              </a:rPr>
              <a:t> tool.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‘Node.js’ , ‘</a:t>
            </a:r>
            <a:r>
              <a:rPr lang="en-US" b="1" dirty="0">
                <a:latin typeface="Tw Cen MT" pitchFamily="34" charset="0"/>
              </a:rPr>
              <a:t>.</a:t>
            </a:r>
            <a:r>
              <a:rPr lang="en-US" b="1" dirty="0" err="1">
                <a:latin typeface="Tw Cen MT" pitchFamily="34" charset="0"/>
              </a:rPr>
              <a:t>js</a:t>
            </a:r>
            <a:r>
              <a:rPr lang="en-US" b="1" dirty="0">
                <a:latin typeface="Tw Cen MT" pitchFamily="34" charset="0"/>
              </a:rPr>
              <a:t>’</a:t>
            </a:r>
            <a:r>
              <a:rPr lang="en-US" dirty="0">
                <a:latin typeface="Tw Cen MT" pitchFamily="34" charset="0"/>
              </a:rPr>
              <a:t> doesn’t mean that its solely written JavaScript. It is 40% JS and 60% C++.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From the official site:</a:t>
            </a:r>
          </a:p>
          <a:p>
            <a:pPr lvl="1">
              <a:buNone/>
            </a:pP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cs typeface="Consolas" pitchFamily="49" charset="0"/>
              </a:rPr>
              <a:t>‘Node's goal is to provide an easy way to build scalable network programs’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 (from nodejs.org!) </a:t>
            </a:r>
            <a:endParaRPr lang="en-US" b="1" i="1" dirty="0">
              <a:solidFill>
                <a:schemeClr val="accent1">
                  <a:lumMod val="75000"/>
                </a:schemeClr>
              </a:solidFill>
              <a:cs typeface="Consolas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8965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JavaScript V8 Engine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V8 JavaScript Engine is an open source JavaScript engine developed by Google for the Google Chrome web browser.</a:t>
            </a:r>
          </a:p>
          <a:p>
            <a:endParaRPr lang="en-US" dirty="0"/>
          </a:p>
          <a:p>
            <a:r>
              <a:rPr lang="en-US" dirty="0"/>
              <a:t>V8 compiles JavaScript to native machine code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The V8 engine is extremely fast.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V8 is focused on the web, so it is proficient at things like Hypertext Transfer Protocol (HTTP), Domain Name System (DNS), and Transmission Control Protocol (TCP). </a:t>
            </a:r>
          </a:p>
        </p:txBody>
      </p:sp>
    </p:spTree>
    <p:extLst>
      <p:ext uri="{BB962C8B-B14F-4D97-AF65-F5344CB8AC3E}">
        <p14:creationId xmlns:p14="http://schemas.microsoft.com/office/powerpoint/2010/main" val="39487036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Advanced (&amp; Confusing)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Node.js uses an </a:t>
            </a:r>
            <a:r>
              <a:rPr lang="en-US" b="1" dirty="0">
                <a:latin typeface="Tw Cen MT" pitchFamily="34" charset="0"/>
              </a:rPr>
              <a:t>event-driven</a:t>
            </a:r>
            <a:r>
              <a:rPr lang="en-US" dirty="0">
                <a:latin typeface="Tw Cen MT" pitchFamily="34" charset="0"/>
              </a:rPr>
              <a:t>, </a:t>
            </a:r>
            <a:r>
              <a:rPr lang="en-US" b="1" dirty="0">
                <a:latin typeface="Tw Cen MT" pitchFamily="34" charset="0"/>
              </a:rPr>
              <a:t>non-blocking I/O </a:t>
            </a:r>
            <a:r>
              <a:rPr lang="en-US" dirty="0">
                <a:latin typeface="Tw Cen MT" pitchFamily="34" charset="0"/>
              </a:rPr>
              <a:t>model, which makes it lightweight.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(from nodejs.org!)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It makes use of </a:t>
            </a:r>
            <a:r>
              <a:rPr lang="en-US" b="1" dirty="0">
                <a:latin typeface="Tw Cen MT" pitchFamily="34" charset="0"/>
              </a:rPr>
              <a:t>event-loops</a:t>
            </a:r>
            <a:r>
              <a:rPr lang="en-US" dirty="0">
                <a:latin typeface="Tw Cen MT" pitchFamily="34" charset="0"/>
              </a:rPr>
              <a:t> via JavaScript’s </a:t>
            </a:r>
            <a:r>
              <a:rPr lang="en-US" b="1" dirty="0">
                <a:latin typeface="Tw Cen MT" pitchFamily="34" charset="0"/>
              </a:rPr>
              <a:t>callback</a:t>
            </a:r>
            <a:r>
              <a:rPr lang="en-US" dirty="0">
                <a:latin typeface="Tw Cen MT" pitchFamily="34" charset="0"/>
              </a:rPr>
              <a:t> functionality to implement the non-blocking I/O.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Programs for Node.js are written in JavaScript but not in the same JavaScript we are use to. There is no DOM implementation provided by Node.js, i.e. you </a:t>
            </a:r>
            <a:r>
              <a:rPr lang="en-US" b="1" dirty="0">
                <a:latin typeface="Tw Cen MT" pitchFamily="34" charset="0"/>
              </a:rPr>
              <a:t>can not</a:t>
            </a:r>
            <a:r>
              <a:rPr lang="en-US" dirty="0">
                <a:latin typeface="Tw Cen MT" pitchFamily="34" charset="0"/>
              </a:rPr>
              <a:t> do this: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element 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Everything inside Node.js runs in a </a:t>
            </a:r>
            <a:r>
              <a:rPr lang="en-US" b="1" dirty="0">
                <a:latin typeface="Tw Cen MT" pitchFamily="34" charset="0"/>
              </a:rPr>
              <a:t>single-thread</a:t>
            </a:r>
            <a:r>
              <a:rPr lang="en-US" dirty="0">
                <a:latin typeface="Tw Cen MT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49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Features of Node.js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Asynchronous and Event Driven </a:t>
            </a:r>
            <a:r>
              <a:rPr lang="en-US" dirty="0"/>
              <a:t>All APIs of Node.js library are asynchronous that is non-blocking. It essentially means a Node.js based server never waits for a API to return data. Server moves to next API after calling it and a notification mechanism of Events of Node.js helps server to get response from the previous API call.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Very Fast </a:t>
            </a:r>
            <a:r>
              <a:rPr lang="en-US" dirty="0"/>
              <a:t>Being built on Google Chrome's V8 JavaScript Engine, Node.js library is very fast in code execution.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9235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ADJUSTSHAPES_ARROWANGLE" val="45"/>
  <p:tag name="VCT_ADJUSTSHAPES_CHEVRONANGLE" val="60"/>
  <p:tag name="VCT_ADJUSTSHAPES_ROUNDRECTPOINTS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heme/theme1.xml><?xml version="1.0" encoding="utf-8"?>
<a:theme xmlns:a="http://schemas.openxmlformats.org/drawingml/2006/main" name="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roject xmlns="595d2a63-d1a0-4584-bd13-fd2ec0b41b61">Talent Review process</Projec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840C961B62347B55A8FF5EEF55A64" ma:contentTypeVersion="1" ma:contentTypeDescription="Create a new document." ma:contentTypeScope="" ma:versionID="26aa043093ca8fe1e71dbead208030a2">
  <xsd:schema xmlns:xsd="http://www.w3.org/2001/XMLSchema" xmlns:p="http://schemas.microsoft.com/office/2006/metadata/properties" xmlns:ns2="595d2a63-d1a0-4584-bd13-fd2ec0b41b61" targetNamespace="http://schemas.microsoft.com/office/2006/metadata/properties" ma:root="true" ma:fieldsID="028e10d23c17d2fcbd65d133c01fe0c2" ns2:_="">
    <xsd:import namespace="595d2a63-d1a0-4584-bd13-fd2ec0b41b61"/>
    <xsd:element name="properties">
      <xsd:complexType>
        <xsd:sequence>
          <xsd:element name="documentManagement">
            <xsd:complexType>
              <xsd:all>
                <xsd:element ref="ns2:Project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95d2a63-d1a0-4584-bd13-fd2ec0b41b61" elementFormDefault="qualified">
    <xsd:import namespace="http://schemas.microsoft.com/office/2006/documentManagement/types"/>
    <xsd:element name="Project" ma:index="8" ma:displayName="Project" ma:format="Dropdown" ma:internalName="Project">
      <xsd:simpleType>
        <xsd:restriction base="dms:Choice">
          <xsd:enumeration value="Talent Team Meeting"/>
          <xsd:enumeration value="Talent Review process"/>
          <xsd:enumeration value="Talent Pool Management"/>
          <xsd:enumeration value="Assessment and Development"/>
          <xsd:enumeration value="Leadership Selection"/>
          <xsd:enumeration value="Talent Deployment"/>
          <xsd:enumeration value="Performance Management"/>
          <xsd:enumeration value="Leadership Competenci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DDED275-F299-46D9-B8A1-FA652196E302}">
  <ds:schemaRefs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595d2a63-d1a0-4584-bd13-fd2ec0b41b6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CD58817-25EF-44D2-9F43-CDEC087ED1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AD589-5618-48A9-8B58-09850ED860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5d2a63-d1a0-4584-bd13-fd2ec0b41b6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 4-3_red</Template>
  <TotalTime>1911</TotalTime>
  <Words>1375</Words>
  <Application>Microsoft Office PowerPoint</Application>
  <PresentationFormat>On-screen Show (4:3)</PresentationFormat>
  <Paragraphs>165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Consolas</vt:lpstr>
      <vt:lpstr>Fujitsu Sans</vt:lpstr>
      <vt:lpstr>Tw Cen MT</vt:lpstr>
      <vt:lpstr>Wingdings</vt:lpstr>
      <vt:lpstr>Master 4-3_red</vt:lpstr>
      <vt:lpstr>  NodeJS</vt:lpstr>
      <vt:lpstr>Agenda</vt:lpstr>
      <vt:lpstr>PowerPoint Presentation</vt:lpstr>
      <vt:lpstr>What to expect ahead….</vt:lpstr>
      <vt:lpstr>What is NodeJS ?</vt:lpstr>
      <vt:lpstr>Introduction: Basic</vt:lpstr>
      <vt:lpstr>JavaScript V8 Engine</vt:lpstr>
      <vt:lpstr>Introduction: Advanced (&amp; Confusing)</vt:lpstr>
      <vt:lpstr>Features of Node.js </vt:lpstr>
      <vt:lpstr>PowerPoint Presentation</vt:lpstr>
      <vt:lpstr>What can you do with Node.js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Theory: Non-Blocking I/O</vt:lpstr>
      <vt:lpstr>Example(HTTP Server &amp; TCP Server)</vt:lpstr>
      <vt:lpstr>Node.js Ecosystem</vt:lpstr>
      <vt:lpstr>Lets connect to a DB (MongoDB)</vt:lpstr>
      <vt:lpstr>PowerPoint Presentation</vt:lpstr>
      <vt:lpstr>When to use Node.js?</vt:lpstr>
      <vt:lpstr>Some Node.js benchmarks</vt:lpstr>
      <vt:lpstr> Some examples of applications that you can create with Node.js are </vt:lpstr>
      <vt:lpstr>PowerPoint Presentation</vt:lpstr>
      <vt:lpstr>When to not use Node.js</vt:lpstr>
      <vt:lpstr>Who is using Node.js in production?</vt:lpstr>
      <vt:lpstr>Core Module</vt:lpstr>
      <vt:lpstr>PowerPoint Presentation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Talent Review Business Briefing Pack 2013 FINAL DRAFT</dc:title>
  <dc:creator>Andrew Game</dc:creator>
  <cp:lastModifiedBy>amarjeet singh</cp:lastModifiedBy>
  <cp:revision>229</cp:revision>
  <dcterms:created xsi:type="dcterms:W3CDTF">2012-08-14T16:02:27Z</dcterms:created>
  <dcterms:modified xsi:type="dcterms:W3CDTF">2019-07-27T06:59:36Z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0x010100EED840C961B62347B55A8FF5EEF55A64</vt:lpwstr>
  </property>
</Properties>
</file>